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73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d6679d5c5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cd6679d5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6679d5c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d6679d5c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31f48edf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31f48edfc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d31f48edfc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31f48edfc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d31f48edfc_3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d31f48edfc_3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d6679d5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cd6679d5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1f48edf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d31f48edf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d31f48edfc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31f48edfc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d31f48edfc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d31f48edfc_3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d6679d5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cd6679d5c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cd6679d5c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31f48edfc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d31f48edfc_3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d31f48edfc_3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d6679d5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cd6679d5c5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cd6679d5c5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d6679d5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cd6679d5c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cd6679d5c5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d6679d5c5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cd6679d5c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d6679d5c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cd6679d5c5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cd6679d5c5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3269b684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3269b6847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d3269b6847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31f48ed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d31f48edf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31f48edfc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22960" y="1845735"/>
            <a:ext cx="37032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63440" y="1845735"/>
            <a:ext cx="37032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-3572" y="714375"/>
            <a:ext cx="1191816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256322" y="327579"/>
            <a:ext cx="7372137" cy="10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256322" y="1684421"/>
            <a:ext cx="7372137" cy="471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lBK0DRqrvaajDpLJcA3uJAA9UuOQr2L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pgiu02zVlrpn8iQUJgPa6aLVBYXGpKT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-Yv9hEX5aHMyI0rH59xCrJwvxODvscuN/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uTVxsYJTRLaR24bZoABPxfRci607vQC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9ooNp55AHAVo-ZzPA5p7eEuLXL_U-yc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bIXkNXUBXrLQ-4Tp2qp-D5kunsXcuZz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lY0pEe5Hy8gZi4fe4lH7wDFqzMwyPsH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cD5uwEdxy-MrM1mmxfRNl48yMsCUN4Z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EtlS6lu2E5M46yqog3yIaaD7_cn3yMo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5Sfc21cJn8V8L80wHVwOagfoFAGTsLW/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oGjy0JnFV-460C84dYSkotdhYbeZYJR/vie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FV3A9lEIluxLR4V-mhAYePqexsjOBuJ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 idx="4294967295"/>
          </p:nvPr>
        </p:nvSpPr>
        <p:spPr>
          <a:xfrm>
            <a:off x="26" y="344438"/>
            <a:ext cx="91440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SỞ Y TẾ NGHỆ AN      </a:t>
            </a:r>
            <a:br>
              <a:rPr lang="en-US" sz="2400" b="1">
                <a:solidFill>
                  <a:schemeClr val="dk1"/>
                </a:solidFill>
              </a:rPr>
            </a:br>
            <a:r>
              <a:rPr lang="en-US" sz="2400" b="1">
                <a:solidFill>
                  <a:schemeClr val="dk1"/>
                </a:solidFill>
              </a:rPr>
              <a:t>TRUNG TÂM Y TẾ HUYỆN ANH SƠN</a:t>
            </a:r>
            <a:endParaRPr b="1"/>
          </a:p>
        </p:txBody>
      </p:sp>
      <p:sp>
        <p:nvSpPr>
          <p:cNvPr id="68" name="Google Shape;68;p14"/>
          <p:cNvSpPr txBox="1"/>
          <p:nvPr/>
        </p:nvSpPr>
        <p:spPr>
          <a:xfrm>
            <a:off x="-1" y="4703011"/>
            <a:ext cx="9144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BSCKII. Nguyễn Văn Khanh</a:t>
            </a:r>
            <a:endParaRPr sz="1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01536" y="2083935"/>
            <a:ext cx="8541000" cy="2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 CÁO TỔNG QUAN</a:t>
            </a:r>
            <a:endParaRPr sz="3000" b="1">
              <a:solidFill>
                <a:srgbClr val="1155CC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 triển kỹ thuật mới và ứng dụng các trang thiết bị hiện đại trong phẫu thuật chuyên ngành ngoại sản tại Trung Tâm Y Tế Anh Sơn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64270" y="5755796"/>
            <a:ext cx="40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Anh sơn, ngày 7 tháng 5 năm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2509075" y="1377000"/>
            <a:ext cx="4125900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824" y="118674"/>
            <a:ext cx="906600" cy="9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4500" y="5610375"/>
            <a:ext cx="79950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lang="en-US" sz="3000"/>
              <a:t>Video </a:t>
            </a:r>
            <a:r>
              <a:rPr lang="en-US" sz="3000" b="1">
                <a:solidFill>
                  <a:schemeClr val="dk1"/>
                </a:solidFill>
              </a:rPr>
              <a:t>Cắt Đoạn Trực Tràng Nối Ngay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157" name="Google Shape;157;p23" title="Cắt đoạn trực tràng nối nga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1" y="5584418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en-US" sz="3200" b="1" i="0" u="none" strike="noStrike" cap="none">
                <a:solidFill>
                  <a:srgbClr val="000000"/>
                </a:solidFill>
              </a:rPr>
              <a:t>Phẫu Thuật Thoát Vị Bẹn TAPP Nội Soi</a:t>
            </a:r>
            <a:endParaRPr sz="32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63" name="Google Shape;163;p24" title="Thoát vị bẹ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0" y="5613764"/>
            <a:ext cx="9144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34343"/>
                </a:solidFill>
              </a:rPr>
              <a:t>Video</a:t>
            </a:r>
            <a:r>
              <a:rPr lang="en-US" b="1">
                <a:solidFill>
                  <a:srgbClr val="434343"/>
                </a:solidFill>
              </a:rPr>
              <a:t> </a:t>
            </a:r>
            <a:r>
              <a:rPr lang="en-US" b="1"/>
              <a:t>Mổ Sỏi Ống Mật Chủ Nội Soi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pic>
        <p:nvPicPr>
          <p:cNvPr id="169" name="Google Shape;169;p25" title="lấy sỏi ống mật chủ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2.2. Phẫu Thuật Nội Soi Tuyến Giáp</a:t>
            </a:r>
            <a:endParaRPr sz="3000" b="1"/>
          </a:p>
        </p:txBody>
      </p:sp>
      <p:sp>
        <p:nvSpPr>
          <p:cNvPr id="178" name="Google Shape;178;p26"/>
          <p:cNvSpPr txBox="1"/>
          <p:nvPr/>
        </p:nvSpPr>
        <p:spPr>
          <a:xfrm>
            <a:off x="406000" y="1514250"/>
            <a:ext cx="8229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 khai thường quy tại TTYT Anh Sơn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 phẫu thuật bệnh viện tự triển khai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Trang thiết bị : Dao siêu âm; D</a:t>
            </a:r>
            <a:r>
              <a:rPr lang="en-US" sz="3000">
                <a:solidFill>
                  <a:schemeClr val="dk1"/>
                </a:solidFill>
              </a:rPr>
              <a:t>àn nội soi cơ bản</a:t>
            </a: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1" y="5584418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34343"/>
                </a:solidFill>
              </a:rPr>
              <a:t>Video </a:t>
            </a:r>
            <a:r>
              <a:rPr lang="en-US" sz="3100" b="1">
                <a:solidFill>
                  <a:schemeClr val="dk1"/>
                </a:solidFill>
              </a:rPr>
              <a:t>Phẫu Thuật Nội Soi Tuyến Giáp</a:t>
            </a:r>
            <a:endParaRPr sz="3100" b="1"/>
          </a:p>
        </p:txBody>
      </p:sp>
      <p:pic>
        <p:nvPicPr>
          <p:cNvPr id="185" name="Google Shape;185;p27" title="Tuyến giá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52606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Bệnh Nhân Sau Mổ Nội Soi Tuyến Giáp </a:t>
            </a:r>
            <a:endParaRPr sz="3000" b="1"/>
          </a:p>
        </p:txBody>
      </p:sp>
      <p:pic>
        <p:nvPicPr>
          <p:cNvPr id="192" name="Google Shape;192;p28" descr="https://lh3.googleusercontent.com/0gzBnNdy-EgcsZA7vHKdHwD_zKCwa2238FIeEWIZMCsa74aHlrKsNVSl0FEWJreQ64bL59lZB-dmESwsHMY85253rrbG5Sv3DR_oLEyHAtC2f-w62nlPpCiV77_6lkSzz5fICouW5pvCBdQEuNSQ6ti34dLb6zaqwY63in4ggekm-HiVA6N4zgMFqJIAJ_J5N71bqfhYI-5JaSI0vapWqJp9nQCH_jRNrezDQiDwCGxlw7h9gzoSww9GkDQLtMu0aobvTk5-ojAzikZynAlswtuj6MrWh3ZCJbWDoeAlKFQdQCZMVO4D7Y6onFkSb6659l3iSK4BPpWqxr0qO7oMRezwUV9_dpHtQVn0JwWczXRGg8j32epYjUo2MoofdjCKYrwcQtD3Qbvo6ajHeKhHDXVXkdFl8lCi_FkUafO7mSNpxuTpkk_7N73pZwekVJHoKcqFxN1pSqh2Tgpzl7syNC3eIOgZiLKpk6uMbB5e4ULjlkXpenMJB3GPqSqb7OxP48E3MxIbU_92vggvpJKvDO45Fi5-X2SvmGC_Yu5G1OPwJc8Q1iBipWc6qKhPj40d1lFQLXXC38Lu6CTr0OQckohAb5zXACG1N81xv2hbXCr_LnmKzi2Rk1ybTfvOl3yPA0Z6hkwEUt5WOdQwNdSRphrrPEhmVimX1Zqu8ft03eeWu9XEhw2XT2vk5xjAFA=w1157-h867-no?authuser=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25" y="1062349"/>
            <a:ext cx="4332676" cy="3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048575"/>
            <a:ext cx="4332674" cy="327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7707900" y="1191175"/>
            <a:ext cx="1124400" cy="6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0" y="5952025"/>
            <a:ext cx="9144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lang="en-US" sz="2400" b="1">
                <a:solidFill>
                  <a:schemeClr val="dk1"/>
                </a:solidFill>
              </a:rPr>
              <a:t>Mổ Cắt Toàn Bộ Tuyến Giáp, Mổ </a:t>
            </a:r>
            <a:r>
              <a:rPr lang="en-US" sz="2400" b="1"/>
              <a:t>Cắt </a:t>
            </a:r>
            <a:r>
              <a:rPr lang="en-US" sz="2400" b="1">
                <a:solidFill>
                  <a:schemeClr val="dk1"/>
                </a:solidFill>
              </a:rPr>
              <a:t>Tuy</a:t>
            </a:r>
            <a:r>
              <a:rPr lang="en-US" sz="2400" b="1"/>
              <a:t>ến </a:t>
            </a:r>
            <a:r>
              <a:rPr lang="en-US" sz="2400" b="1">
                <a:solidFill>
                  <a:schemeClr val="dk1"/>
                </a:solidFill>
              </a:rPr>
              <a:t>Giáp Khổng Lồ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00" name="Google Shape;200;p29" descr="D:\anh chup\100ANDRO\DSC_0504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812" y="471835"/>
            <a:ext cx="4401600" cy="4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17688" r="12396"/>
          <a:stretch/>
        </p:blipFill>
        <p:spPr>
          <a:xfrm>
            <a:off x="4797488" y="471825"/>
            <a:ext cx="4163700" cy="49158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0" y="5723425"/>
            <a:ext cx="91440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1900">
                <a:solidFill>
                  <a:srgbClr val="434343"/>
                </a:solidFill>
              </a:rPr>
              <a:t>Video </a:t>
            </a:r>
            <a:r>
              <a:rPr lang="en-US" sz="1900" b="1"/>
              <a:t>Phẫu Thuật Cắt Toàn Bộ Tuyến Giáp Nạo Vét Hạch Nhóm 2,3 Và Nhóm 6</a:t>
            </a:r>
            <a:r>
              <a:rPr lang="en-US" sz="1900"/>
              <a:t> </a:t>
            </a:r>
            <a:endParaRPr sz="1900"/>
          </a:p>
        </p:txBody>
      </p:sp>
      <p:pic>
        <p:nvPicPr>
          <p:cNvPr id="207" name="Google Shape;207;p30" title="Mổ mở cắt tuyến giá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31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2.3. Tán Sỏi Niệu Quản Ngược Dòng Và Tán Sỏi Qua Da Bằng Đường Hầm Nhỏ</a:t>
            </a:r>
            <a:endParaRPr sz="3000" b="1"/>
          </a:p>
        </p:txBody>
      </p:sp>
      <p:sp>
        <p:nvSpPr>
          <p:cNvPr id="216" name="Google Shape;216;p31"/>
          <p:cNvSpPr txBox="1"/>
          <p:nvPr/>
        </p:nvSpPr>
        <p:spPr>
          <a:xfrm>
            <a:off x="406000" y="1514250"/>
            <a:ext cx="82296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Tán sỏi ngược dòng tự triển khai</a:t>
            </a:r>
            <a:endParaRPr/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Tán sỏi qua da Bệnh Viện </a:t>
            </a:r>
            <a:r>
              <a:rPr lang="en-US" sz="3000">
                <a:solidFill>
                  <a:schemeClr val="dk1"/>
                </a:solidFill>
              </a:rPr>
              <a:t>V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iệt </a:t>
            </a:r>
            <a:r>
              <a:rPr lang="en-US" sz="3000">
                <a:solidFill>
                  <a:schemeClr val="dk1"/>
                </a:solidFill>
              </a:rPr>
              <a:t>Đ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ức chuyển giao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6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/>
          <p:nvPr/>
        </p:nvSpPr>
        <p:spPr>
          <a:xfrm>
            <a:off x="473850" y="5687150"/>
            <a:ext cx="8196300" cy="88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Bệnh Viện Việt Đức Chuyển Giao: Tán Sỏi Qua Da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1360575" y="2013550"/>
            <a:ext cx="5706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0" y="0"/>
            <a:ext cx="9151200" cy="1404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500" b="1"/>
              <a:t>Nội Dung Trình Bày</a:t>
            </a:r>
            <a:endParaRPr sz="4500" b="1"/>
          </a:p>
        </p:txBody>
      </p:sp>
      <p:cxnSp>
        <p:nvCxnSpPr>
          <p:cNvPr id="81" name="Google Shape;81;p15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5"/>
          <p:cNvSpPr/>
          <p:nvPr/>
        </p:nvSpPr>
        <p:spPr>
          <a:xfrm>
            <a:off x="1712300" y="2011325"/>
            <a:ext cx="67698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Những Khó Khăn Khi Triển Khai Kỹ Thuật Mới Tại Các TTYT và Bệnh Viện Tuyến Cơ Sở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49900" y="1843450"/>
            <a:ext cx="1338600" cy="13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4587"/>
                </a:solidFill>
              </a:rPr>
              <a:t>1</a:t>
            </a:r>
            <a:endParaRPr sz="6000" b="1">
              <a:solidFill>
                <a:srgbClr val="1C4587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360575" y="3647275"/>
            <a:ext cx="5706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712300" y="3645050"/>
            <a:ext cx="67698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Những Kỹ Thuật Mới Đã Áp Dụng Tại TTYT Anh Sơn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49900" y="3477175"/>
            <a:ext cx="1338600" cy="13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4587"/>
                </a:solidFill>
              </a:rPr>
              <a:t>2</a:t>
            </a:r>
            <a:endParaRPr sz="6000" b="1">
              <a:solidFill>
                <a:srgbClr val="1C4587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360575" y="5281000"/>
            <a:ext cx="5706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712300" y="5278775"/>
            <a:ext cx="6769800" cy="99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Các Trang Thiết Bị Hiện Đại Trong Phẫu Thuật Tại TTYT Anh Sơn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49900" y="5110900"/>
            <a:ext cx="1338600" cy="13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4587"/>
                </a:solidFill>
              </a:rPr>
              <a:t>3</a:t>
            </a:r>
            <a:endParaRPr sz="6000"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1" y="5584418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en-US" sz="3200" b="1" i="0" u="none" strike="noStrike" cap="none">
                <a:solidFill>
                  <a:srgbClr val="000000"/>
                </a:solidFill>
              </a:rPr>
              <a:t>Phẫu Thuật Tán Sỏi Qua Da</a:t>
            </a:r>
            <a:endParaRPr sz="32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28" name="Google Shape;228;p33" title="Tán sỏi qua d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1" y="5584418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en-US" sz="3000" b="1" i="0" u="none" strike="noStrike" cap="none">
                <a:solidFill>
                  <a:srgbClr val="000000"/>
                </a:solidFill>
              </a:rPr>
              <a:t>Phẫu Thuật Tán Sỏi Ngược Dòng</a:t>
            </a:r>
            <a:endParaRPr sz="30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34" name="Google Shape;234;p34" title="Tán sỏi ngược dò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68100" y="5602300"/>
            <a:ext cx="8407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Mổ Cắt Ruột Thừa Qua Ngả Âm Đạo, Sử Dụng Dao Ligasure, Gây Tê Tủy Sống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5862" y="385422"/>
            <a:ext cx="4038600" cy="4907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869249" y="385424"/>
            <a:ext cx="3678900" cy="4907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0" y="5640775"/>
            <a:ext cx="91440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434343"/>
                </a:solidFill>
              </a:rPr>
              <a:t>Video </a:t>
            </a:r>
            <a:r>
              <a:rPr lang="en-US" sz="2800" b="1">
                <a:solidFill>
                  <a:schemeClr val="dk1"/>
                </a:solidFill>
              </a:rPr>
              <a:t>U Nang Buồng Trứng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247" name="Google Shape;247;p36" title="U nang buồng trứ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7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300" b="1"/>
              <a:t>2.4.1. Điều Trị Sa Sinh Dục Bằng Phương Pháp Khâu Treo Tử Cung, Làm Lại Thành Trước Và Thành Sau Âm Đạo</a:t>
            </a:r>
            <a:endParaRPr sz="2300" b="1">
              <a:highlight>
                <a:schemeClr val="accent6"/>
              </a:highlight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406000" y="1514250"/>
            <a:ext cx="8229600" cy="47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Phẫu thuật </a:t>
            </a:r>
            <a:r>
              <a:rPr lang="en-US" sz="2900" b="1" i="0" u="none" strike="noStrike" cap="none">
                <a:solidFill>
                  <a:srgbClr val="FF0000"/>
                </a:solidFill>
              </a:rPr>
              <a:t>55 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bệnh nhân</a:t>
            </a:r>
            <a:endParaRPr sz="2900"/>
          </a:p>
          <a:p>
            <a: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>
                <a:solidFill>
                  <a:schemeClr val="dk1"/>
                </a:solidFill>
              </a:rPr>
              <a:t>TTYT Anh Sơn là đơn vị 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tiên triển khai tại khu vực miền bắc</a:t>
            </a:r>
            <a:endParaRPr sz="2900"/>
          </a:p>
          <a:p>
            <a: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>
                <a:solidFill>
                  <a:schemeClr val="dk1"/>
                </a:solidFill>
              </a:rPr>
              <a:t>B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ệnh viện tự nghiên cứu </a:t>
            </a:r>
            <a:r>
              <a:rPr lang="en-US" sz="2900">
                <a:solidFill>
                  <a:schemeClr val="dk1"/>
                </a:solidFill>
              </a:rPr>
              <a:t>trong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văn, </a:t>
            </a:r>
            <a:r>
              <a:rPr lang="en-US" sz="2900">
                <a:solidFill>
                  <a:schemeClr val="dk1"/>
                </a:solidFill>
              </a:rPr>
              <a:t>không 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đơn vị chuyển giao</a:t>
            </a:r>
            <a:endParaRPr sz="2900"/>
          </a:p>
          <a:p>
            <a: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Đã tham gia báo cáo tại </a:t>
            </a:r>
            <a:r>
              <a:rPr lang="en-US" sz="2900" b="1" i="0" u="none" strike="noStrike" cap="none">
                <a:solidFill>
                  <a:srgbClr val="FF0000"/>
                </a:solidFill>
              </a:rPr>
              <a:t>hội nghị phẫu thuật nội soi toàn quốc</a:t>
            </a:r>
            <a:r>
              <a:rPr lang="en-US" sz="2900">
                <a:solidFill>
                  <a:srgbClr val="434343"/>
                </a:solidFill>
              </a:rPr>
              <a:t>(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tổ chức tại </a:t>
            </a:r>
            <a:r>
              <a:rPr lang="en-US" sz="2900" i="1">
                <a:solidFill>
                  <a:srgbClr val="434343"/>
                </a:solidFill>
              </a:rPr>
              <a:t>H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ạ </a:t>
            </a:r>
            <a:r>
              <a:rPr lang="en-US" sz="2900" i="1">
                <a:solidFill>
                  <a:srgbClr val="434343"/>
                </a:solidFill>
              </a:rPr>
              <a:t>L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ong)</a:t>
            </a:r>
            <a:endParaRPr sz="2900" i="1">
              <a:solidFill>
                <a:srgbClr val="434343"/>
              </a:solidFill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Sáng kiến đạt giải 3 giải khoa học công nghệ mở rộng </a:t>
            </a:r>
            <a:r>
              <a:rPr lang="en-US" sz="2900">
                <a:solidFill>
                  <a:schemeClr val="dk1"/>
                </a:solidFill>
              </a:rPr>
              <a:t>N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ghệ </a:t>
            </a:r>
            <a:r>
              <a:rPr lang="en-US" sz="2900">
                <a:solidFill>
                  <a:schemeClr val="dk1"/>
                </a:solidFill>
              </a:rPr>
              <a:t>A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năm 2017</a:t>
            </a:r>
            <a:endParaRPr sz="2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832387" y="5471347"/>
            <a:ext cx="7543800" cy="41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rPr lang="en-US">
                <a:solidFill>
                  <a:schemeClr val="dk1"/>
                </a:solidFill>
              </a:rPr>
              <a:t>Phẫu Thuật Khâu Treo Tử Cung</a:t>
            </a:r>
            <a:endParaRPr/>
          </a:p>
        </p:txBody>
      </p:sp>
      <p:pic>
        <p:nvPicPr>
          <p:cNvPr id="262" name="Google Shape;262;p38" descr="D:\khoa hoc\de tai khau treo tu cung\VIDEO PHAU THUAT\IMG_2770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7382" y="898650"/>
            <a:ext cx="4305900" cy="3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01" y="-58140600"/>
            <a:ext cx="168949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 descr="D:\khoa hoc\de tai khau treo tu cung\anh va vieo\DSC_0380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 l="13958" t="17627" r="13683"/>
          <a:stretch/>
        </p:blipFill>
        <p:spPr>
          <a:xfrm>
            <a:off x="4733275" y="898650"/>
            <a:ext cx="4047900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9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2.4.2. Ưu Điểm Của Kỹ Thuật Khâu Treo Tử Cung, Làm Lại Thành Trước Và Thành Sau Âm Đạo</a:t>
            </a:r>
            <a:endParaRPr sz="2400" b="1"/>
          </a:p>
        </p:txBody>
      </p:sp>
      <p:sp>
        <p:nvSpPr>
          <p:cNvPr id="273" name="Google Shape;273;p39"/>
          <p:cNvSpPr txBox="1"/>
          <p:nvPr/>
        </p:nvSpPr>
        <p:spPr>
          <a:xfrm>
            <a:off x="406000" y="1514250"/>
            <a:ext cx="8229600" cy="5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Dụng cụ đơn giản: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Dàn mổ nội soi ổ bụng thông thường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Bộ phẫu thuật mổ mở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Móc chỉ của Covidien –Medtronic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Chỉ </a:t>
            </a:r>
            <a:r>
              <a:rPr lang="en-US" sz="2400">
                <a:solidFill>
                  <a:schemeClr val="dk1"/>
                </a:solidFill>
              </a:rPr>
              <a:t>vicryl </a:t>
            </a:r>
            <a:r>
              <a:rPr lang="en-US" sz="2400"/>
              <a:t>số 1.0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Kỹ thuật đơn giản, dễ thực hiện, có thể thực hiện bởi các PTV nội cơ bản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Sau mổ ít đau, bảo tồn được tử cung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Nếu cần can thiệp phẫu thuật ổ bụng hay can thiệp trên tử cung thì ổ bụng không dính...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So với PT khâu treo vào mỏm nhô: Phức tạp, rất dính, mổ lại khó khăn, mất sinh góc tạo bởi BQ-Niệu đạo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0" descr="IMG_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212" y="838200"/>
            <a:ext cx="4277916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 descr="IMG_0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93192" y="838200"/>
            <a:ext cx="401121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844359" y="4937773"/>
            <a:ext cx="310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Thì Treo Tử Cung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267678" y="4937773"/>
            <a:ext cx="323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Tử Cung Đã Treo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66550" y="3352200"/>
            <a:ext cx="2711100" cy="32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966550" y="206400"/>
            <a:ext cx="2711100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20" y="607825"/>
            <a:ext cx="3494749" cy="564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41"/>
          <p:cNvCxnSpPr/>
          <p:nvPr/>
        </p:nvCxnSpPr>
        <p:spPr>
          <a:xfrm>
            <a:off x="4234413" y="2329875"/>
            <a:ext cx="1235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1"/>
          <p:cNvSpPr txBox="1"/>
          <p:nvPr/>
        </p:nvSpPr>
        <p:spPr>
          <a:xfrm>
            <a:off x="3819063" y="2552775"/>
            <a:ext cx="206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Sau PT 3 Tháng</a:t>
            </a:r>
            <a:endParaRPr sz="19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42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2.5. Cắt Toàn Bộ Vú Và Nạo Vét Hạch 2 Chặng</a:t>
            </a:r>
            <a:endParaRPr sz="3000"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406000" y="1514250"/>
            <a:ext cx="8229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 khai được 3 bệnh nhân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</a:rPr>
              <a:t>Do Bệnh Viện Ung Bướu Chuyển Giao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287999" y="2437812"/>
            <a:ext cx="85680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40" b="1">
                <a:solidFill>
                  <a:schemeClr val="lt1"/>
                </a:solidFill>
              </a:rPr>
              <a:t>Những Khó Khăn Khi Triển Khai Kỹ Thuật Mới</a:t>
            </a:r>
            <a:endParaRPr sz="294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40" b="1">
                <a:solidFill>
                  <a:schemeClr val="lt1"/>
                </a:solidFill>
              </a:rPr>
              <a:t>Tại Các TTYT và  Bệnh Viện Tuyến Cơ Sở</a:t>
            </a:r>
            <a:endParaRPr sz="2940" b="1">
              <a:solidFill>
                <a:schemeClr val="l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865750" y="957675"/>
            <a:ext cx="341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1"/>
                </a:solidFill>
              </a:rPr>
              <a:t>1</a:t>
            </a:r>
            <a:endParaRPr sz="9600" b="1">
              <a:solidFill>
                <a:schemeClr val="lt1"/>
              </a:solidFill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2805450" y="2601150"/>
            <a:ext cx="35331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43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2.6. Phẫu Thuật Cắt Tử Cung Nội Soi</a:t>
            </a:r>
            <a:endParaRPr sz="3000" b="1"/>
          </a:p>
        </p:txBody>
      </p:sp>
      <p:sp>
        <p:nvSpPr>
          <p:cNvPr id="308" name="Google Shape;308;p43"/>
          <p:cNvSpPr txBox="1"/>
          <p:nvPr/>
        </p:nvSpPr>
        <p:spPr>
          <a:xfrm>
            <a:off x="406000" y="1514250"/>
            <a:ext cx="8229600" cy="5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 khai từ </a:t>
            </a:r>
            <a:r>
              <a:rPr lang="en-US" sz="2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tháng 10/ 2014 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Sau khi có dàn nội soi ổ bụng 2 tháng</a:t>
            </a: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 khai </a:t>
            </a:r>
            <a:r>
              <a:rPr lang="en-US" sz="2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thường quy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tại TTYT Anh Sơn: Có trường hợp khối u xơ nặng 1,2kg</a:t>
            </a: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Gần như </a:t>
            </a:r>
            <a:r>
              <a:rPr lang="en-US" sz="2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không có PT mổ mở cắt tử cung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(từ khi triển khai mổ nội soi cho tới nay chỉ có 1 trường hợp phải mổ mở)</a:t>
            </a:r>
            <a:endParaRPr i="1">
              <a:solidFill>
                <a:srgbClr val="434343"/>
              </a:solidFill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Lợi thế của </a:t>
            </a:r>
            <a:r>
              <a:rPr lang="en-US" sz="2900">
                <a:solidFill>
                  <a:schemeClr val="dk1"/>
                </a:solidFill>
              </a:rPr>
              <a:t>chúng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tôi là có thể </a:t>
            </a:r>
            <a:r>
              <a:rPr lang="en-US" sz="2900">
                <a:solidFill>
                  <a:schemeClr val="dk1"/>
                </a:solidFill>
              </a:rPr>
              <a:t>kiểm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 và can thiệp </a:t>
            </a:r>
            <a:r>
              <a:rPr lang="en-US" sz="2900">
                <a:solidFill>
                  <a:schemeClr val="dk1"/>
                </a:solidFill>
              </a:rPr>
              <a:t>nếu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tổn thương </a:t>
            </a:r>
            <a:r>
              <a:rPr lang="en-US" sz="2900">
                <a:solidFill>
                  <a:schemeClr val="dk1"/>
                </a:solidFill>
              </a:rPr>
              <a:t>niệu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00">
                <a:solidFill>
                  <a:schemeClr val="dk1"/>
                </a:solidFill>
              </a:rPr>
              <a:t>quản.</a:t>
            </a: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/>
        </p:nvSpPr>
        <p:spPr>
          <a:xfrm>
            <a:off x="1" y="5584418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>
                <a:solidFill>
                  <a:srgbClr val="000000"/>
                </a:solidFill>
              </a:rPr>
              <a:t>Phẫu Thuật Cắt Tử Cung Nội Soi</a:t>
            </a:r>
            <a:endParaRPr sz="32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14" name="Google Shape;314;p44" title="Cắt tử cung nội so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/>
        </p:nvSpPr>
        <p:spPr>
          <a:xfrm>
            <a:off x="1" y="558441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34343"/>
                </a:solidFill>
              </a:rPr>
              <a:t>Video </a:t>
            </a:r>
            <a:r>
              <a:rPr lang="en-US" sz="2900" b="1">
                <a:solidFill>
                  <a:schemeClr val="dk1"/>
                </a:solidFill>
              </a:rPr>
              <a:t>Khâu Cổ Tử Cung Bằng Chỉ Vi-lox Covidien</a:t>
            </a:r>
            <a:endParaRPr sz="2900" b="1"/>
          </a:p>
        </p:txBody>
      </p:sp>
      <p:pic>
        <p:nvPicPr>
          <p:cNvPr id="320" name="Google Shape;320;p45" title="Khâu cổ tử cung bằng chỉ Vilox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>
            <a:spLocks noGrp="1"/>
          </p:cNvSpPr>
          <p:nvPr>
            <p:ph type="title"/>
          </p:nvPr>
        </p:nvSpPr>
        <p:spPr>
          <a:xfrm>
            <a:off x="287999" y="2437812"/>
            <a:ext cx="85680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40" b="1">
                <a:solidFill>
                  <a:schemeClr val="lt1"/>
                </a:solidFill>
              </a:rPr>
              <a:t>Ứng Dụng Các Trang Thiết Bị Hiện Đại Trong Phẫu Thuật Tại TTYT Anh Sơn</a:t>
            </a:r>
            <a:endParaRPr sz="2940" b="1">
              <a:solidFill>
                <a:schemeClr val="lt1"/>
              </a:solidFill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2865750" y="1338675"/>
            <a:ext cx="3412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</a:rPr>
              <a:t>3</a:t>
            </a:r>
            <a:endParaRPr sz="7200" b="1">
              <a:solidFill>
                <a:schemeClr val="lt1"/>
              </a:solidFill>
            </a:endParaRPr>
          </a:p>
        </p:txBody>
      </p:sp>
      <p:cxnSp>
        <p:nvCxnSpPr>
          <p:cNvPr id="328" name="Google Shape;328;p46"/>
          <p:cNvCxnSpPr/>
          <p:nvPr/>
        </p:nvCxnSpPr>
        <p:spPr>
          <a:xfrm>
            <a:off x="2805450" y="2601150"/>
            <a:ext cx="35331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47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 b="1"/>
              <a:t>3.1. Trăn Trở Khi Ứng Dụng Các Trang Thiết Bị Hiện Đại Tại Y Tế Tuyến Huyện</a:t>
            </a:r>
            <a:endParaRPr sz="2700" b="1"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50" y="1742350"/>
            <a:ext cx="3175751" cy="50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/>
          <p:nvPr/>
        </p:nvSpPr>
        <p:spPr>
          <a:xfrm>
            <a:off x="850925" y="1694650"/>
            <a:ext cx="4193700" cy="1404600"/>
          </a:xfrm>
          <a:prstGeom prst="wedgeRoundRectCallout">
            <a:avLst>
              <a:gd name="adj1" fmla="val 74641"/>
              <a:gd name="adj2" fmla="val -27603"/>
              <a:gd name="adj3" fmla="val 0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Làm thế nào để có các trang thiết bị hiện đại?</a:t>
            </a:r>
            <a:endParaRPr sz="2400"/>
          </a:p>
        </p:txBody>
      </p:sp>
      <p:sp>
        <p:nvSpPr>
          <p:cNvPr id="339" name="Google Shape;339;p47"/>
          <p:cNvSpPr/>
          <p:nvPr/>
        </p:nvSpPr>
        <p:spPr>
          <a:xfrm>
            <a:off x="820625" y="3300550"/>
            <a:ext cx="4224000" cy="1404600"/>
          </a:xfrm>
          <a:prstGeom prst="wedgeRoundRectCallout">
            <a:avLst>
              <a:gd name="adj1" fmla="val 82350"/>
              <a:gd name="adj2" fmla="val -12030"/>
              <a:gd name="adj3" fmla="val 0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Làm thế nào để đạt hiệu quả - chi phí duy trì?</a:t>
            </a:r>
            <a:endParaRPr sz="2400"/>
          </a:p>
        </p:txBody>
      </p:sp>
      <p:sp>
        <p:nvSpPr>
          <p:cNvPr id="340" name="Google Shape;340;p47"/>
          <p:cNvSpPr/>
          <p:nvPr/>
        </p:nvSpPr>
        <p:spPr>
          <a:xfrm>
            <a:off x="820625" y="4906450"/>
            <a:ext cx="4254300" cy="1404600"/>
          </a:xfrm>
          <a:prstGeom prst="wedgeRoundRectCallout">
            <a:avLst>
              <a:gd name="adj1" fmla="val 83576"/>
              <a:gd name="adj2" fmla="val -67433"/>
              <a:gd name="adj3" fmla="val 0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Ứng dụng các trang thiết bị thế nào?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48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 b="1"/>
              <a:t>3.2. Thực Tế &amp; Khó Khăn Khi Ứng Dụng Các Trang Thiết Bị Hiện Đại Tại TTYT Anh Sơn</a:t>
            </a:r>
            <a:endParaRPr sz="2700" b="1"/>
          </a:p>
        </p:txBody>
      </p:sp>
      <p:sp>
        <p:nvSpPr>
          <p:cNvPr id="349" name="Google Shape;349;p48"/>
          <p:cNvSpPr txBox="1"/>
          <p:nvPr/>
        </p:nvSpPr>
        <p:spPr>
          <a:xfrm>
            <a:off x="457200" y="1610675"/>
            <a:ext cx="8467200" cy="5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Kỹ thuật cao phải đi cùng trang thiết bị hiện đại.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hãng lớn hầu như tập trung tại bệnh viện tỉnh và trung ương</a:t>
            </a:r>
            <a:r>
              <a:rPr lang="en-US" sz="2800">
                <a:solidFill>
                  <a:schemeClr val="dk1"/>
                </a:solidFill>
              </a:rPr>
              <a:t>, không mặn mà với tuyến huyện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 th</a:t>
            </a:r>
            <a:r>
              <a:rPr lang="en-US" sz="2800">
                <a:solidFill>
                  <a:schemeClr val="dk1"/>
                </a:solidFill>
              </a:rPr>
              <a:t>ành rất cao, c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 phí duy trì tốn kém</a:t>
            </a:r>
            <a:r>
              <a:rPr lang="en-US" sz="2800" i="1">
                <a:solidFill>
                  <a:srgbClr val="434343"/>
                </a:solidFill>
              </a:rPr>
              <a:t>. </a:t>
            </a:r>
            <a:r>
              <a:rPr lang="en-US" sz="2800">
                <a:solidFill>
                  <a:schemeClr val="dk1"/>
                </a:solidFill>
              </a:rPr>
              <a:t>Nguồn kinh phí đầu tư còn ít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Năm 2014, chuyên  ngành PT ngoại – sản TTYT Anh Sơn thiếu thông tin về các trang thiết bị kỹ thuật cao</a:t>
            </a:r>
            <a:r>
              <a:rPr lang="en-US" sz="2800" i="1">
                <a:solidFill>
                  <a:srgbClr val="434343"/>
                </a:solidFill>
              </a:rPr>
              <a:t>(năm được cấp dàn máy nội soi đầu tiên)</a:t>
            </a:r>
            <a:endParaRPr sz="2800"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49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/>
              <a:t>3.3.1. Khắc Phục Khó Khăn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 i="1">
                <a:solidFill>
                  <a:srgbClr val="FF0000"/>
                </a:solidFill>
              </a:rPr>
              <a:t>Sự đồng hành từ các hãng</a:t>
            </a:r>
            <a:endParaRPr sz="3000" b="1" i="1">
              <a:solidFill>
                <a:srgbClr val="FF0000"/>
              </a:solidFill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406000" y="1514250"/>
            <a:ext cx="82296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3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 b="1">
                <a:solidFill>
                  <a:srgbClr val="FF0000"/>
                </a:solidFill>
              </a:rPr>
              <a:t>Năm 2015: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Tại hội </a:t>
            </a:r>
            <a:r>
              <a:rPr lang="en-US" sz="2800">
                <a:solidFill>
                  <a:schemeClr val="dk1"/>
                </a:solidFill>
              </a:rPr>
              <a:t>nghị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phẫu thuật nội soi toàn quốc</a:t>
            </a:r>
            <a:r>
              <a:rPr lang="en-US" sz="28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(tổ chức tại </a:t>
            </a:r>
            <a:r>
              <a:rPr lang="en-US" sz="2800" i="1">
                <a:solidFill>
                  <a:srgbClr val="434343"/>
                </a:solidFill>
              </a:rPr>
              <a:t>H</a:t>
            </a:r>
            <a:r>
              <a:rPr lang="en-US" sz="28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uế)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>
                <a:solidFill>
                  <a:schemeClr val="dk1"/>
                </a:solidFill>
              </a:rPr>
              <a:t>TTYT Anh Sơn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chứng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minh cho các hãng mình triển khai được các kỹ thuật </a:t>
            </a:r>
            <a:r>
              <a:rPr lang="en-US" sz="2800">
                <a:solidFill>
                  <a:schemeClr val="dk1"/>
                </a:solidFill>
              </a:rPr>
              <a:t>cao</a:t>
            </a:r>
            <a:endParaRPr sz="2800"/>
          </a:p>
          <a:p>
            <a:pPr marL="457200" marR="0" lvl="3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 b="1">
                <a:solidFill>
                  <a:srgbClr val="FF0000"/>
                </a:solidFill>
              </a:rPr>
              <a:t>N</a:t>
            </a:r>
            <a:r>
              <a:rPr lang="en-US" sz="2800" b="1" i="0" u="none" strike="noStrike" cap="none">
                <a:solidFill>
                  <a:srgbClr val="FF0000"/>
                </a:solidFill>
              </a:rPr>
              <a:t>ăm 2016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800">
                <a:solidFill>
                  <a:schemeClr val="dk1"/>
                </a:solidFill>
              </a:rPr>
              <a:t>ác hãng đã tin tưởng và đồng hành.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tiên là </a:t>
            </a:r>
            <a:r>
              <a:rPr lang="en-US" sz="2800">
                <a:solidFill>
                  <a:schemeClr val="dk1"/>
                </a:solidFill>
              </a:rPr>
              <a:t>Johnson &amp; Johnson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>
                <a:solidFill>
                  <a:schemeClr val="dk1"/>
                </a:solidFill>
              </a:rPr>
              <a:t>Covidien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sau này là </a:t>
            </a:r>
            <a:r>
              <a:rPr lang="en-US" sz="2800">
                <a:solidFill>
                  <a:schemeClr val="dk1"/>
                </a:solidFill>
              </a:rPr>
              <a:t>O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lympus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50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50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/>
              <a:t>3.3.2. Khắc Phục Khó Khăn</a:t>
            </a:r>
            <a:endParaRPr/>
          </a:p>
        </p:txBody>
      </p:sp>
      <p:sp>
        <p:nvSpPr>
          <p:cNvPr id="367" name="Google Shape;367;p50"/>
          <p:cNvSpPr txBox="1"/>
          <p:nvPr/>
        </p:nvSpPr>
        <p:spPr>
          <a:xfrm>
            <a:off x="406000" y="1514250"/>
            <a:ext cx="8229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Hiện tại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mối quan hệ với khá nhiều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hãng l</a:t>
            </a:r>
            <a:r>
              <a:rPr lang="en-US" sz="2400">
                <a:solidFill>
                  <a:schemeClr val="dk1"/>
                </a:solidFill>
              </a:rPr>
              <a:t>ớn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các hãng </a:t>
            </a:r>
            <a:r>
              <a:rPr lang="en-US" sz="2400">
                <a:solidFill>
                  <a:schemeClr val="dk1"/>
                </a:solidFill>
              </a:rPr>
              <a:t>đồng hành</a:t>
            </a:r>
            <a:r>
              <a:rPr lang="en-US" sz="2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i="1">
                <a:solidFill>
                  <a:srgbClr val="434343"/>
                </a:solidFill>
              </a:rPr>
              <a:t>t</a:t>
            </a:r>
            <a:r>
              <a:rPr lang="en-US" sz="2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ập huấn, cung cấp các thiết bị mới nhất, cập nhật công nghệ)</a:t>
            </a:r>
            <a:endParaRPr sz="2400" b="0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đa dạng các thiết bị như: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 siêu âm và hàn mạch của </a:t>
            </a:r>
            <a:r>
              <a:rPr lang="en-US" sz="2400">
                <a:solidFill>
                  <a:schemeClr val="dk1"/>
                </a:solidFill>
              </a:rPr>
              <a:t>O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lympus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chemeClr val="dk1"/>
                </a:solidFill>
              </a:rPr>
              <a:t>Hãng Covidien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>
                <a:solidFill>
                  <a:schemeClr val="dk1"/>
                </a:solidFill>
              </a:rPr>
              <a:t>Medtronic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/>
              <a:t> </a:t>
            </a:r>
            <a:r>
              <a:rPr lang="en-US" sz="2400">
                <a:solidFill>
                  <a:schemeClr val="dk1"/>
                </a:solidFill>
              </a:rPr>
              <a:t>P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rotex cố định lưới của </a:t>
            </a:r>
            <a:r>
              <a:rPr lang="en-US" sz="2400">
                <a:solidFill>
                  <a:schemeClr val="dk1"/>
                </a:solidFill>
              </a:rPr>
              <a:t>covidien;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các stapler</a:t>
            </a:r>
            <a:r>
              <a:rPr lang="en-US" sz="2400">
                <a:solidFill>
                  <a:schemeClr val="dk1"/>
                </a:solidFill>
              </a:rPr>
              <a:t>;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chỉ Vi-lox</a:t>
            </a:r>
            <a:r>
              <a:rPr lang="en-US" sz="2400">
                <a:solidFill>
                  <a:schemeClr val="dk1"/>
                </a:solidFill>
              </a:rPr>
              <a:t>;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móc chỉ nội soi</a:t>
            </a:r>
            <a:r>
              <a:rPr lang="en-US" sz="2400">
                <a:solidFill>
                  <a:schemeClr val="dk1"/>
                </a:solidFill>
              </a:rPr>
              <a:t>;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các thiết bị khâu </a:t>
            </a:r>
            <a:r>
              <a:rPr lang="en-US" sz="2400">
                <a:solidFill>
                  <a:schemeClr val="dk1"/>
                </a:solidFill>
              </a:rPr>
              <a:t>nối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tiêu hóa </a:t>
            </a:r>
            <a:r>
              <a:rPr lang="en-US" sz="2400">
                <a:solidFill>
                  <a:schemeClr val="dk1"/>
                </a:solidFill>
              </a:rPr>
              <a:t>tự động…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 Ty TNHH Thiết Bị Y Tế ADC: Các dụng cụ tiết niệu và phẫu thuật khác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-US" sz="2400"/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ao siêu âm của </a:t>
            </a:r>
            <a:r>
              <a:rPr lang="en-US" sz="2400">
                <a:solidFill>
                  <a:schemeClr val="dk1"/>
                </a:solidFill>
              </a:rPr>
              <a:t>Johnson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>
                <a:solidFill>
                  <a:schemeClr val="dk1"/>
                </a:solidFill>
              </a:rPr>
              <a:t>Johnson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51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 i="1"/>
              <a:t>Dao siêu âm Olympus ThunderBeat</a:t>
            </a:r>
            <a:endParaRPr i="1"/>
          </a:p>
        </p:txBody>
      </p:sp>
      <p:sp>
        <p:nvSpPr>
          <p:cNvPr id="376" name="Google Shape;376;p51"/>
          <p:cNvSpPr txBox="1"/>
          <p:nvPr/>
        </p:nvSpPr>
        <p:spPr>
          <a:xfrm>
            <a:off x="0" y="1536175"/>
            <a:ext cx="4107600" cy="51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Hình thức đẹp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</a:rPr>
              <a:t>ọn nhẹ, dễ dàng vệ sinh</a:t>
            </a: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>
                <a:solidFill>
                  <a:schemeClr val="dk1"/>
                </a:solidFill>
              </a:rPr>
              <a:t>D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ao điện: </a:t>
            </a:r>
            <a:r>
              <a:rPr lang="en-US" sz="2200">
                <a:solidFill>
                  <a:schemeClr val="dk1"/>
                </a:solidFill>
              </a:rPr>
              <a:t>Cắt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mịn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cắt u xơ TLT trong môi trường nước muối</a:t>
            </a: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 siêu </a:t>
            </a:r>
            <a:r>
              <a:rPr lang="en-US" sz="2200">
                <a:solidFill>
                  <a:schemeClr val="dk1"/>
                </a:solidFill>
              </a:rPr>
              <a:t>âm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Ưu thế phẫu tích, k</a:t>
            </a:r>
            <a:r>
              <a:rPr lang="en-US" sz="2200">
                <a:solidFill>
                  <a:schemeClr val="dk1"/>
                </a:solidFill>
              </a:rPr>
              <a:t>hông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</a:t>
            </a:r>
            <a:r>
              <a:rPr lang="en-US" sz="2200">
                <a:solidFill>
                  <a:schemeClr val="dk1"/>
                </a:solidFill>
              </a:rPr>
              <a:t>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số </a:t>
            </a:r>
            <a:r>
              <a:rPr lang="en-US" sz="2200">
                <a:solidFill>
                  <a:schemeClr val="dk1"/>
                </a:solidFill>
              </a:rPr>
              <a:t>lần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tay </a:t>
            </a:r>
            <a:r>
              <a:rPr lang="en-US" sz="2200">
                <a:solidFill>
                  <a:schemeClr val="dk1"/>
                </a:solidFill>
              </a:rPr>
              <a:t>dao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 năng hàn mạch lên tới 7mm</a:t>
            </a: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>
                <a:solidFill>
                  <a:schemeClr val="dk1"/>
                </a:solidFill>
              </a:rPr>
              <a:t>T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ích </a:t>
            </a:r>
            <a:r>
              <a:rPr lang="en-US" sz="2200">
                <a:solidFill>
                  <a:schemeClr val="dk1"/>
                </a:solidFill>
              </a:rPr>
              <a:t>hợp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chức năng trên cùng tay dao nên </a:t>
            </a:r>
            <a:r>
              <a:rPr lang="en-US" sz="2200">
                <a:solidFill>
                  <a:schemeClr val="dk1"/>
                </a:solidFill>
              </a:rPr>
              <a:t>sử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dụng rất </a:t>
            </a:r>
            <a:r>
              <a:rPr lang="en-US" sz="2200">
                <a:solidFill>
                  <a:schemeClr val="dk1"/>
                </a:solidFill>
              </a:rPr>
              <a:t>tiện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lợi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l="6722" t="16638" r="25236"/>
          <a:stretch/>
        </p:blipFill>
        <p:spPr>
          <a:xfrm>
            <a:off x="4626075" y="1800450"/>
            <a:ext cx="4206225" cy="427835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52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 i="1"/>
              <a:t>Dao Ligasure</a:t>
            </a:r>
            <a:endParaRPr sz="3200" b="1" i="1"/>
          </a:p>
        </p:txBody>
      </p:sp>
      <p:sp>
        <p:nvSpPr>
          <p:cNvPr id="386" name="Google Shape;386;p52"/>
          <p:cNvSpPr txBox="1"/>
          <p:nvPr/>
        </p:nvSpPr>
        <p:spPr>
          <a:xfrm>
            <a:off x="406000" y="1514250"/>
            <a:ext cx="8372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</a:rPr>
              <a:t>Chuyên dụng để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hàn mạch</a:t>
            </a:r>
            <a:endParaRPr sz="2400"/>
          </a:p>
          <a:p>
            <a:pPr marL="4572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 thành </a:t>
            </a:r>
            <a:r>
              <a:rPr lang="en-US" sz="2400">
                <a:solidFill>
                  <a:schemeClr val="dk1"/>
                </a:solidFill>
              </a:rPr>
              <a:t>rẻ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>
                <a:solidFill>
                  <a:schemeClr val="dk1"/>
                </a:solidFill>
              </a:rPr>
              <a:t>không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 số </a:t>
            </a:r>
            <a:r>
              <a:rPr lang="en-US" sz="2400">
                <a:solidFill>
                  <a:schemeClr val="dk1"/>
                </a:solidFill>
              </a:rPr>
              <a:t>lần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sử dụng, ứng dụng cho hầu hết các phẫu thuật(Kỹ thuật sử dụng) như hầu hết các các PT nội soi, giáp, vú, u..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 l="11038" t="36643" r="5083" b="19355"/>
          <a:stretch/>
        </p:blipFill>
        <p:spPr>
          <a:xfrm>
            <a:off x="737013" y="3429000"/>
            <a:ext cx="7669978" cy="3017525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1.1. Đào Tạo Con Người</a:t>
            </a:r>
            <a:endParaRPr sz="3000" b="1"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19250"/>
          <a:stretch/>
        </p:blipFill>
        <p:spPr>
          <a:xfrm>
            <a:off x="5325475" y="3735623"/>
            <a:ext cx="3818526" cy="30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06000" y="1514250"/>
            <a:ext cx="8229600" cy="2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-"/>
            </a:pPr>
            <a:r>
              <a:rPr lang="en-US" sz="3700"/>
              <a:t>Khó khăn trong đ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ào tạo</a:t>
            </a:r>
            <a:r>
              <a:rPr lang="en-US" sz="37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(kinh ph</a:t>
            </a:r>
            <a:r>
              <a:rPr lang="en-US" sz="3700" i="1">
                <a:solidFill>
                  <a:srgbClr val="434343"/>
                </a:solidFill>
              </a:rPr>
              <a:t>í, thời gian, cầm tay chỉ việc</a:t>
            </a:r>
            <a:r>
              <a:rPr lang="en-US" sz="37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700" b="1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-"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Nhân lực tuyến huyện ít và yếu</a:t>
            </a: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>
            <a:spLocks noGrp="1"/>
          </p:cNvSpPr>
          <p:nvPr>
            <p:ph type="title"/>
          </p:nvPr>
        </p:nvSpPr>
        <p:spPr>
          <a:xfrm>
            <a:off x="0" y="5685232"/>
            <a:ext cx="9144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 Siêu Âm Hơn 2,5 Tỷ(máy Mượn Năm 2016)</a:t>
            </a:r>
            <a:endParaRPr/>
          </a:p>
        </p:txBody>
      </p:sp>
      <p:pic>
        <p:nvPicPr>
          <p:cNvPr id="393" name="Google Shape;393;p5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6474" t="20538" r="12300" b="15260"/>
          <a:stretch/>
        </p:blipFill>
        <p:spPr>
          <a:xfrm>
            <a:off x="637200" y="340150"/>
            <a:ext cx="7869600" cy="4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54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 i="1"/>
              <a:t>Máy Tán Sỏi</a:t>
            </a:r>
            <a:endParaRPr sz="3200" b="1" i="1"/>
          </a:p>
        </p:txBody>
      </p:sp>
      <p:sp>
        <p:nvSpPr>
          <p:cNvPr id="402" name="Google Shape;402;p54"/>
          <p:cNvSpPr txBox="1"/>
          <p:nvPr/>
        </p:nvSpPr>
        <p:spPr>
          <a:xfrm>
            <a:off x="0" y="2732225"/>
            <a:ext cx="4509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3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Tuyến </a:t>
            </a:r>
            <a:r>
              <a:rPr lang="en-US" sz="2400">
                <a:solidFill>
                  <a:schemeClr val="dk1"/>
                </a:solidFill>
              </a:rPr>
              <a:t>huyện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tiên mua</a:t>
            </a:r>
            <a:endParaRPr sz="2400"/>
          </a:p>
          <a:p>
            <a:pPr marL="457200" marR="0" lvl="3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Trị giá 3,5 tỷ</a:t>
            </a:r>
            <a:endParaRPr sz="2400"/>
          </a:p>
          <a:p>
            <a:pPr marL="457200" marR="0" lvl="3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 nghệ </a:t>
            </a:r>
            <a:r>
              <a:rPr lang="en-US" sz="2400">
                <a:solidFill>
                  <a:schemeClr val="dk1"/>
                </a:solidFill>
              </a:rPr>
              <a:t>Đ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ức</a:t>
            </a:r>
            <a:endParaRPr sz="2400"/>
          </a:p>
        </p:txBody>
      </p:sp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l="22795" t="10402" r="22604"/>
          <a:stretch/>
        </p:blipFill>
        <p:spPr>
          <a:xfrm>
            <a:off x="4707325" y="1514250"/>
            <a:ext cx="4224523" cy="5199425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55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55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/>
              <a:t>3.3.3. Khắc Phục Khó Khăn</a:t>
            </a:r>
            <a:endParaRPr sz="3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 i="1">
                <a:solidFill>
                  <a:srgbClr val="FF0000"/>
                </a:solidFill>
              </a:rPr>
              <a:t>Sự đồng hành từ người dân</a:t>
            </a:r>
            <a:endParaRPr sz="3200" b="1"/>
          </a:p>
        </p:txBody>
      </p:sp>
      <p:sp>
        <p:nvSpPr>
          <p:cNvPr id="412" name="Google Shape;412;p55"/>
          <p:cNvSpPr txBox="1"/>
          <p:nvPr/>
        </p:nvSpPr>
        <p:spPr>
          <a:xfrm>
            <a:off x="406000" y="1514250"/>
            <a:ext cx="8484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953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</a:rPr>
              <a:t>Người 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dân cùng đồng hành v</a:t>
            </a:r>
            <a:r>
              <a:rPr lang="en-US" sz="3000">
                <a:solidFill>
                  <a:schemeClr val="dk1"/>
                </a:solidFill>
              </a:rPr>
              <a:t>ới Bệnh viện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ứng dụng trang thiết bị </a:t>
            </a:r>
            <a:r>
              <a:rPr lang="en-US" sz="3000">
                <a:solidFill>
                  <a:schemeClr val="dk1"/>
                </a:solidFill>
              </a:rPr>
              <a:t>hiện đại 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các phẫu thuật “thường quy”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marL="4953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</a:rPr>
              <a:t>Sử dụng linh hoạt, hiệu quả trong các phẫu thuật.</a:t>
            </a:r>
            <a:endParaRPr sz="3000">
              <a:solidFill>
                <a:schemeClr val="dk1"/>
              </a:solidFill>
            </a:endParaRPr>
          </a:p>
          <a:p>
            <a:pPr marL="4953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</a:rPr>
              <a:t>Cập nhập và t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riển khai c</a:t>
            </a:r>
            <a:r>
              <a:rPr lang="en-US" sz="3000">
                <a:solidFill>
                  <a:schemeClr val="dk1"/>
                </a:solidFill>
              </a:rPr>
              <a:t>ác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kỹ thuật cao</a:t>
            </a:r>
            <a:endParaRPr sz="30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56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56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/>
              <a:t>3.3.4. Khắc Phục Khó Khăn</a:t>
            </a:r>
            <a:endParaRPr sz="3200" b="1"/>
          </a:p>
        </p:txBody>
      </p:sp>
      <p:sp>
        <p:nvSpPr>
          <p:cNvPr id="421" name="Google Shape;421;p56"/>
          <p:cNvSpPr txBox="1"/>
          <p:nvPr/>
        </p:nvSpPr>
        <p:spPr>
          <a:xfrm>
            <a:off x="95663" y="2133700"/>
            <a:ext cx="4771200" cy="3370800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-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TTYT Anh Sơn tự chế máy </a:t>
            </a:r>
            <a:r>
              <a:rPr lang="en-US" sz="1800">
                <a:solidFill>
                  <a:schemeClr val="dk1"/>
                </a:solidFill>
              </a:rPr>
              <a:t>cắt nhỏ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bệnh phẩm.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- Tốc độ quay của lưỡi cắt là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vòng/P. </a:t>
            </a:r>
            <a:r>
              <a:rPr lang="en-US" sz="1800">
                <a:solidFill>
                  <a:schemeClr val="dk1"/>
                </a:solidFill>
              </a:rPr>
              <a:t>Đảm bảo an toàn khi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thực hiện </a:t>
            </a:r>
            <a:r>
              <a:rPr lang="en-US" sz="1800">
                <a:solidFill>
                  <a:schemeClr val="dk1"/>
                </a:solidFill>
              </a:rPr>
              <a:t>cắt bệnh phẩm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trong ổ bụng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-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dễ dàng, nhanh ch</a:t>
            </a:r>
            <a:r>
              <a:rPr lang="en-US" sz="1800">
                <a:solidFill>
                  <a:schemeClr val="dk1"/>
                </a:solidFill>
              </a:rPr>
              <a:t>óng.</a:t>
            </a:r>
            <a:r>
              <a:rPr lang="en-US" sz="1800"/>
              <a:t> </a:t>
            </a:r>
            <a:r>
              <a:rPr lang="en-US" sz="1800">
                <a:solidFill>
                  <a:schemeClr val="dk1"/>
                </a:solidFill>
              </a:rPr>
              <a:t>Cắt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khối bệnh phẩm l</a:t>
            </a:r>
            <a:r>
              <a:rPr lang="en-US" sz="1800">
                <a:solidFill>
                  <a:schemeClr val="dk1"/>
                </a:solidFill>
              </a:rPr>
              <a:t>ớn tương đương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tử cung(</a:t>
            </a:r>
            <a:r>
              <a:rPr lang="en-US" sz="1800">
                <a:solidFill>
                  <a:schemeClr val="dk1"/>
                </a:solidFill>
              </a:rPr>
              <a:t>đường kính 7cm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vòng 30 phút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938" y="2133700"/>
            <a:ext cx="4070400" cy="3370800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>
            <a:spLocks noGrp="1"/>
          </p:cNvSpPr>
          <p:nvPr>
            <p:ph type="title"/>
          </p:nvPr>
        </p:nvSpPr>
        <p:spPr>
          <a:xfrm>
            <a:off x="0" y="5361524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34343"/>
                </a:solidFill>
              </a:rPr>
              <a:t>Video </a:t>
            </a:r>
            <a:r>
              <a:rPr lang="en-US" b="1"/>
              <a:t>Giới Thiệu Máy Cắt Bệnh Phẩm Dr Khanh</a:t>
            </a:r>
            <a:endParaRPr b="1"/>
          </a:p>
        </p:txBody>
      </p:sp>
      <p:pic>
        <p:nvPicPr>
          <p:cNvPr id="428" name="Google Shape;428;p57" title="Máy xay bệnh phẩm - bản rút gọn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58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58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1"/>
              <a:t>3.3.5. Khắc Phục Khó Khăn</a:t>
            </a:r>
            <a:endParaRPr sz="3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i="1">
                <a:solidFill>
                  <a:srgbClr val="FF0000"/>
                </a:solidFill>
              </a:rPr>
              <a:t>Về việc đào tạo nhân lực</a:t>
            </a:r>
            <a:endParaRPr sz="3200" b="1"/>
          </a:p>
        </p:txBody>
      </p:sp>
      <p:sp>
        <p:nvSpPr>
          <p:cNvPr id="437" name="Google Shape;437;p58"/>
          <p:cNvSpPr txBox="1"/>
          <p:nvPr/>
        </p:nvSpPr>
        <p:spPr>
          <a:xfrm>
            <a:off x="406000" y="1514250"/>
            <a:ext cx="82296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3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Tự triển khai, ít phải chuyển giao</a:t>
            </a: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3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>
                <a:solidFill>
                  <a:schemeClr val="dk1"/>
                </a:solidFill>
              </a:rPr>
              <a:t>Đ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ào tạo ê kíp</a:t>
            </a:r>
            <a:r>
              <a:rPr lang="en-US" sz="2900">
                <a:solidFill>
                  <a:schemeClr val="dk1"/>
                </a:solidFill>
              </a:rPr>
              <a:t> 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ăn ý, hào hứng phát triển kỹ thuật</a:t>
            </a:r>
            <a:endParaRPr sz="2900"/>
          </a:p>
          <a:p>
            <a:pPr marL="457200" marR="0" lvl="3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900">
                <a:solidFill>
                  <a:schemeClr val="dk1"/>
                </a:solidFill>
              </a:rPr>
              <a:t>ác bệnh viện tuyến Huyện chia sẻ cùng nhau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Tân Kỳ, B</a:t>
            </a:r>
            <a:r>
              <a:rPr lang="en-US" sz="2900" i="1">
                <a:solidFill>
                  <a:srgbClr val="434343"/>
                </a:solidFill>
              </a:rPr>
              <a:t>VĐK An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00" i="1">
                <a:solidFill>
                  <a:srgbClr val="434343"/>
                </a:solidFill>
              </a:rPr>
              <a:t>P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hát</a:t>
            </a:r>
            <a:r>
              <a:rPr lang="en-US" sz="2900" i="1">
                <a:solidFill>
                  <a:srgbClr val="434343"/>
                </a:solidFill>
              </a:rPr>
              <a:t>(T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ân </a:t>
            </a:r>
            <a:r>
              <a:rPr lang="en-US" sz="2900" i="1">
                <a:solidFill>
                  <a:srgbClr val="434343"/>
                </a:solidFill>
              </a:rPr>
              <a:t>K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ỳ), Nghĩa </a:t>
            </a:r>
            <a:r>
              <a:rPr lang="en-US" sz="2900" i="1">
                <a:solidFill>
                  <a:srgbClr val="434343"/>
                </a:solidFill>
              </a:rPr>
              <a:t>Đ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àn, </a:t>
            </a:r>
            <a:r>
              <a:rPr lang="en-US" sz="2900" i="1">
                <a:solidFill>
                  <a:srgbClr val="434343"/>
                </a:solidFill>
              </a:rPr>
              <a:t>Đ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ô </a:t>
            </a:r>
            <a:r>
              <a:rPr lang="en-US" sz="2900" i="1">
                <a:solidFill>
                  <a:srgbClr val="434343"/>
                </a:solidFill>
              </a:rPr>
              <a:t>L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ương, </a:t>
            </a:r>
            <a:r>
              <a:rPr lang="en-US" sz="2900" i="1">
                <a:solidFill>
                  <a:srgbClr val="434343"/>
                </a:solidFill>
              </a:rPr>
              <a:t>Q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uỳnh </a:t>
            </a:r>
            <a:r>
              <a:rPr lang="en-US" sz="2900" i="1">
                <a:solidFill>
                  <a:srgbClr val="434343"/>
                </a:solidFill>
              </a:rPr>
              <a:t>L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ưu,...đào tạo cho B</a:t>
            </a:r>
            <a:r>
              <a:rPr lang="en-US" sz="2900" i="1">
                <a:solidFill>
                  <a:srgbClr val="434343"/>
                </a:solidFill>
              </a:rPr>
              <a:t>VĐK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00" i="1">
                <a:solidFill>
                  <a:srgbClr val="434343"/>
                </a:solidFill>
              </a:rPr>
              <a:t>Q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uang </a:t>
            </a:r>
            <a:r>
              <a:rPr lang="en-US" sz="2900" i="1">
                <a:solidFill>
                  <a:srgbClr val="434343"/>
                </a:solidFill>
              </a:rPr>
              <a:t>T</a:t>
            </a:r>
            <a:r>
              <a:rPr lang="en-US" sz="29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2900" i="1">
                <a:solidFill>
                  <a:srgbClr val="434343"/>
                </a:solidFill>
              </a:rPr>
              <a:t>(Quỳnh Lưu</a:t>
            </a:r>
            <a:r>
              <a:rPr lang="en-US"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/>
          <p:nvPr/>
        </p:nvSpPr>
        <p:spPr>
          <a:xfrm>
            <a:off x="393450" y="3766825"/>
            <a:ext cx="83571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none" strike="noStrike" cap="none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Xin trân trọng cảm ơn qu</a:t>
            </a:r>
            <a:r>
              <a:rPr lang="en-US" sz="35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ý vị đã lắng nghe!</a:t>
            </a:r>
            <a:endParaRPr sz="3500" u="none" strike="noStrike" cap="none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59"/>
          <p:cNvPicPr preferRelativeResize="0"/>
          <p:nvPr/>
        </p:nvPicPr>
        <p:blipFill rotWithShape="1">
          <a:blip r:embed="rId3">
            <a:alphaModFix/>
          </a:blip>
          <a:srcRect t="16925" b="13793"/>
          <a:stretch/>
        </p:blipFill>
        <p:spPr>
          <a:xfrm>
            <a:off x="2146400" y="570575"/>
            <a:ext cx="4851201" cy="3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1.2. Các Chuyên Khoa Hỗ Trợ</a:t>
            </a:r>
            <a:endParaRPr sz="3000" b="1"/>
          </a:p>
        </p:txBody>
      </p:sp>
      <p:sp>
        <p:nvSpPr>
          <p:cNvPr id="116" name="Google Shape;116;p18"/>
          <p:cNvSpPr txBox="1"/>
          <p:nvPr/>
        </p:nvSpPr>
        <p:spPr>
          <a:xfrm>
            <a:off x="406000" y="1514250"/>
            <a:ext cx="82296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Khi triển khai cần sự hỗ trợ </a:t>
            </a:r>
            <a:r>
              <a:rPr lang="en-US" sz="37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chuyên sâu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từ các chuyên ngành khác: </a:t>
            </a:r>
            <a:r>
              <a:rPr lang="en-US" sz="3700">
                <a:solidFill>
                  <a:schemeClr val="dk1"/>
                </a:solidFill>
              </a:rPr>
              <a:t>Chẩn đoán hình ảnh; 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Hồi sức</a:t>
            </a:r>
            <a:r>
              <a:rPr lang="en-US" sz="3700"/>
              <a:t>; 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Gây mê</a:t>
            </a:r>
            <a:r>
              <a:rPr lang="en-US" sz="3700"/>
              <a:t>; 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 phẫu bệnh;</a:t>
            </a:r>
            <a:r>
              <a:rPr lang="en-US" sz="3700"/>
              <a:t> </a:t>
            </a: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700" y="3845275"/>
            <a:ext cx="2718900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t="10852" r="11807" b="13942"/>
          <a:stretch/>
        </p:blipFill>
        <p:spPr>
          <a:xfrm>
            <a:off x="5460800" y="2973625"/>
            <a:ext cx="4554924" cy="38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6"/>
            <a:ext cx="85206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/>
              <a:t>1.3. Vấn Đề Chuyển Giao Khó Khăn</a:t>
            </a:r>
            <a:endParaRPr sz="3000" b="1"/>
          </a:p>
        </p:txBody>
      </p:sp>
      <p:sp>
        <p:nvSpPr>
          <p:cNvPr id="127" name="Google Shape;127;p19"/>
          <p:cNvSpPr txBox="1"/>
          <p:nvPr/>
        </p:nvSpPr>
        <p:spPr>
          <a:xfrm>
            <a:off x="406000" y="1514250"/>
            <a:ext cx="6634200" cy="5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-"/>
            </a:pPr>
            <a:r>
              <a:rPr lang="en-US" sz="3700"/>
              <a:t>Người bệnh đặt niềm tin ở tuyến trên</a:t>
            </a:r>
            <a:endParaRPr sz="370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Không chấp nhận chờ đợi</a:t>
            </a:r>
            <a:endParaRPr sz="370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Đủ số lượng người bệnh để mời chuyên gia về chuyển giao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 amt="72000"/>
          </a:blip>
          <a:srcRect/>
          <a:stretch/>
        </p:blipFill>
        <p:spPr>
          <a:xfrm>
            <a:off x="1192413" y="3884325"/>
            <a:ext cx="6759224" cy="20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918563" y="4691425"/>
            <a:ext cx="7306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740" b="1">
                <a:solidFill>
                  <a:srgbClr val="FFFFFF"/>
                </a:solidFill>
              </a:rPr>
              <a:t>Những Kỹ Thuật Mới</a:t>
            </a:r>
            <a:endParaRPr sz="274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740" b="1">
                <a:solidFill>
                  <a:srgbClr val="FFFFFF"/>
                </a:solidFill>
              </a:rPr>
              <a:t>Đã Áp Dụng Tại TTYT Anh Sơn</a:t>
            </a:r>
            <a:endParaRPr sz="2740" b="1">
              <a:solidFill>
                <a:srgbClr val="FFFFFF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865750" y="3884325"/>
            <a:ext cx="341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</a:rPr>
              <a:t>2</a:t>
            </a:r>
            <a:endParaRPr sz="4800" b="1">
              <a:solidFill>
                <a:schemeClr val="lt1"/>
              </a:solidFill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2805463" y="4691425"/>
            <a:ext cx="3533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0" y="0"/>
            <a:ext cx="9144000" cy="1404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/>
              <a:t>2.1. Phẫu Thuật Cắt Dạ Dày Nội Soi</a:t>
            </a:r>
            <a:endParaRPr sz="3000" b="1">
              <a:highlight>
                <a:srgbClr val="FFFF00"/>
              </a:highlight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06000" y="1514250"/>
            <a:ext cx="8229600" cy="49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Triển khai năm </a:t>
            </a:r>
            <a:r>
              <a:rPr lang="en-US" sz="2500" b="1">
                <a:solidFill>
                  <a:srgbClr val="FF0000"/>
                </a:solidFill>
              </a:rPr>
              <a:t>2016</a:t>
            </a:r>
            <a:r>
              <a:rPr lang="en-US" sz="2500" b="1"/>
              <a:t>, </a:t>
            </a:r>
            <a:r>
              <a:rPr lang="en-US" sz="2500">
                <a:solidFill>
                  <a:schemeClr val="dk1"/>
                </a:solidFill>
              </a:rPr>
              <a:t>sau lần tập huấn trước thềm hội nghị phẫu thuật nội soi tiêu hóa tại Huế</a:t>
            </a:r>
            <a:r>
              <a:rPr lang="en-US" sz="2500" i="1">
                <a:solidFill>
                  <a:srgbClr val="434343"/>
                </a:solidFill>
              </a:rPr>
              <a:t>(dàn máy nội soi được cấp 2014) </a:t>
            </a:r>
            <a:endParaRPr sz="2500" i="1">
              <a:solidFill>
                <a:srgbClr val="434343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Triển khai trong điều kiện:</a:t>
            </a:r>
            <a:endParaRPr sz="2500"/>
          </a:p>
          <a:p>
            <a:pPr marL="914400" marR="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Đây là kỹ thuật hết sức khó</a:t>
            </a:r>
            <a:endParaRPr sz="2500"/>
          </a:p>
          <a:p>
            <a:pPr marL="914400" marR="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Nhân lực hỗ trợ chưa chuyên sâu</a:t>
            </a:r>
            <a:endParaRPr sz="2500"/>
          </a:p>
          <a:p>
            <a:pPr marL="914400" marR="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Không có chuyển giao từ tuyến trên.</a:t>
            </a:r>
            <a:endParaRPr sz="2500"/>
          </a:p>
          <a:p>
            <a:pPr marL="91440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Kinh nghiệm về phẫu thuật nội soi còn ít</a:t>
            </a:r>
            <a:endParaRPr sz="25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Trang thiết bị: Dao siêu âm; Dao Ligasure; Dàn phẫu thuật nội soi; Stapler của hãng Covidien.</a:t>
            </a:r>
            <a:endParaRPr sz="25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Triển khai cho 2 bệnh nhân cắt 2/3 dạ dày nội soi</a:t>
            </a:r>
            <a:endParaRPr sz="2500"/>
          </a:p>
        </p:txBody>
      </p:sp>
      <p:cxnSp>
        <p:nvCxnSpPr>
          <p:cNvPr id="145" name="Google Shape;145;p21"/>
          <p:cNvCxnSpPr/>
          <p:nvPr/>
        </p:nvCxnSpPr>
        <p:spPr>
          <a:xfrm>
            <a:off x="0" y="1400157"/>
            <a:ext cx="91512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1" y="5584418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Video </a:t>
            </a:r>
            <a:r>
              <a:rPr lang="en-US" sz="3200" b="1" i="0" u="none" strike="noStrike" cap="none">
                <a:solidFill>
                  <a:srgbClr val="000000"/>
                </a:solidFill>
              </a:rPr>
              <a:t>Phẫu Thuật Cắt Dạ Dày Nội Soi</a:t>
            </a:r>
            <a:endParaRPr sz="32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51" name="Google Shape;151;p22" title="Cắt dạ dày nội soi - new 1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1667</Words>
  <Application>Microsoft Office PowerPoint</Application>
  <PresentationFormat>On-screen Show (4:3)</PresentationFormat>
  <Paragraphs>166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Times New Roman</vt:lpstr>
      <vt:lpstr>Simple Light</vt:lpstr>
      <vt:lpstr>SỞ Y TẾ NGHỆ AN       TRUNG TÂM Y TẾ HUYỆN ANH SƠN</vt:lpstr>
      <vt:lpstr>Nội Dung Trình Bày</vt:lpstr>
      <vt:lpstr>Những Khó Khăn Khi Triển Khai Kỹ Thuật Mới Tại Các TTYT và  Bệnh Viện Tuyến Cơ Sở</vt:lpstr>
      <vt:lpstr>1.1. Đào Tạo Con Người</vt:lpstr>
      <vt:lpstr>1.2. Các Chuyên Khoa Hỗ Trợ</vt:lpstr>
      <vt:lpstr>1.3. Vấn Đề Chuyển Giao Khó Khăn</vt:lpstr>
      <vt:lpstr>Những Kỹ Thuật Mới Đã Áp Dụng Tại TTYT Anh Sơn</vt:lpstr>
      <vt:lpstr>2.1. Phẫu Thuật Cắt Dạ Dày Nội Soi</vt:lpstr>
      <vt:lpstr>PowerPoint Presentation</vt:lpstr>
      <vt:lpstr>PowerPoint Presentation</vt:lpstr>
      <vt:lpstr>PowerPoint Presentation</vt:lpstr>
      <vt:lpstr>Video Mổ Sỏi Ống Mật Chủ Nội Soi</vt:lpstr>
      <vt:lpstr>2.2. Phẫu Thuật Nội Soi Tuyến Giáp</vt:lpstr>
      <vt:lpstr>PowerPoint Presentation</vt:lpstr>
      <vt:lpstr>Bệnh Nhân Sau Mổ Nội Soi Tuyến Giáp </vt:lpstr>
      <vt:lpstr>Mổ Cắt Toàn Bộ Tuyến Giáp, Mổ Cắt Tuyến Giáp Khổng Lồ</vt:lpstr>
      <vt:lpstr>Video Phẫu Thuật Cắt Toàn Bộ Tuyến Giáp Nạo Vét Hạch Nhóm 2,3 Và Nhóm 6 </vt:lpstr>
      <vt:lpstr>2.3. Tán Sỏi Niệu Quản Ngược Dòng Và Tán Sỏi Qua Da Bằng Đường Hầm Nhỏ</vt:lpstr>
      <vt:lpstr>PowerPoint Presentation</vt:lpstr>
      <vt:lpstr>PowerPoint Presentation</vt:lpstr>
      <vt:lpstr>PowerPoint Presentation</vt:lpstr>
      <vt:lpstr>Mổ Cắt Ruột Thừa Qua Ngả Âm Đạo, Sử Dụng Dao Ligasure, Gây Tê Tủy Sống</vt:lpstr>
      <vt:lpstr>PowerPoint Presentation</vt:lpstr>
      <vt:lpstr>2.4.1. Điều Trị Sa Sinh Dục Bằng Phương Pháp Khâu Treo Tử Cung, Làm Lại Thành Trước Và Thành Sau Âm Đạo</vt:lpstr>
      <vt:lpstr>Phẫu Thuật Khâu Treo Tử Cung</vt:lpstr>
      <vt:lpstr>2.4.2. Ưu Điểm Của Kỹ Thuật Khâu Treo Tử Cung, Làm Lại Thành Trước Và Thành Sau Âm Đạo</vt:lpstr>
      <vt:lpstr>PowerPoint Presentation</vt:lpstr>
      <vt:lpstr>PowerPoint Presentation</vt:lpstr>
      <vt:lpstr>2.5. Cắt Toàn Bộ Vú Và Nạo Vét Hạch 2 Chặng</vt:lpstr>
      <vt:lpstr>2.6. Phẫu Thuật Cắt Tử Cung Nội Soi</vt:lpstr>
      <vt:lpstr>PowerPoint Presentation</vt:lpstr>
      <vt:lpstr>PowerPoint Presentation</vt:lpstr>
      <vt:lpstr>Ứng Dụng Các Trang Thiết Bị Hiện Đại Trong Phẫu Thuật Tại TTYT Anh Sơn</vt:lpstr>
      <vt:lpstr>3.1. Trăn Trở Khi Ứng Dụng Các Trang Thiết Bị Hiện Đại Tại Y Tế Tuyến Huyện</vt:lpstr>
      <vt:lpstr>3.2. Thực Tế &amp; Khó Khăn Khi Ứng Dụng Các Trang Thiết Bị Hiện Đại Tại TTYT Anh Sơn</vt:lpstr>
      <vt:lpstr>3.3.1. Khắc Phục Khó Khăn Sự đồng hành từ các hãng</vt:lpstr>
      <vt:lpstr>3.3.2. Khắc Phục Khó Khăn</vt:lpstr>
      <vt:lpstr>Dao siêu âm Olympus ThunderBeat</vt:lpstr>
      <vt:lpstr>Dao Ligasure</vt:lpstr>
      <vt:lpstr>Dao Siêu Âm Hơn 2,5 Tỷ(máy Mượn Năm 2016)</vt:lpstr>
      <vt:lpstr>Máy Tán Sỏi</vt:lpstr>
      <vt:lpstr>3.3.3. Khắc Phục Khó Khăn Sự đồng hành từ người dân</vt:lpstr>
      <vt:lpstr>3.3.4. Khắc Phục Khó Khăn</vt:lpstr>
      <vt:lpstr>Video Giới Thiệu Máy Cắt Bệnh Phẩm Dr Khanh</vt:lpstr>
      <vt:lpstr>3.3.5. Khắc Phục Khó Khăn Về việc đào tạo nhân lực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SỞ Y TẾ NGHỆ AN       TRUNG TÂM Y TẾ HUYỆN ANH SƠN</dc:title>
  <dc:creator>Hiếu Nguyễn Hữu</dc:creator>
  <cp:lastModifiedBy>nguyen hieu</cp:lastModifiedBy>
  <cp:revision>1</cp:revision>
  <dcterms:modified xsi:type="dcterms:W3CDTF">2021-05-20T08:18:54Z</dcterms:modified>
</cp:coreProperties>
</file>